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1" r:id="rId13"/>
    <p:sldId id="268" r:id="rId14"/>
    <p:sldId id="269" r:id="rId15"/>
    <p:sldId id="272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5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5434E-91C0-4A78-8AA4-111D081952E0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A5702-C3CD-4C07-A572-34212EF07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891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5434E-91C0-4A78-8AA4-111D081952E0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A5702-C3CD-4C07-A572-34212EF07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265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5434E-91C0-4A78-8AA4-111D081952E0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A5702-C3CD-4C07-A572-34212EF07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155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5434E-91C0-4A78-8AA4-111D081952E0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A5702-C3CD-4C07-A572-34212EF07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34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5434E-91C0-4A78-8AA4-111D081952E0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A5702-C3CD-4C07-A572-34212EF07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891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5434E-91C0-4A78-8AA4-111D081952E0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A5702-C3CD-4C07-A572-34212EF07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2945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5434E-91C0-4A78-8AA4-111D081952E0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A5702-C3CD-4C07-A572-34212EF07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118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5434E-91C0-4A78-8AA4-111D081952E0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A5702-C3CD-4C07-A572-34212EF07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1075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5434E-91C0-4A78-8AA4-111D081952E0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A5702-C3CD-4C07-A572-34212EF07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8897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5434E-91C0-4A78-8AA4-111D081952E0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A5702-C3CD-4C07-A572-34212EF07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7451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5434E-91C0-4A78-8AA4-111D081952E0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A5702-C3CD-4C07-A572-34212EF07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7082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45434E-91C0-4A78-8AA4-111D081952E0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A5702-C3CD-4C07-A572-34212EF07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208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paidagogos.com/?p=58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068672"/>
            <a:ext cx="8208912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86409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Должностная инструкция</a:t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классного руководителя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5273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Должностные обязанности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 Организация внеурочной деятельности классного коллектива: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Создание условий для формирования гармоничных, межличностных отношений учащихся;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Всемерное вовлечение учащихся в общественно-полезную деятельность;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Изучение индивидуальных особенностей воспитанников и осуществление коррекции развития отдельных учащихся.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Охрана здоровья каждого ученика, укрепление здоровья, вовлечение в физкультурную, спортивную работу.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411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Работа с родителями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1412776"/>
            <a:ext cx="8096250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681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smtClean="0">
                <a:effectLst/>
                <a:latin typeface="Times New Roman" pitchFamily="18" charset="0"/>
                <a:cs typeface="Times New Roman" pitchFamily="18" charset="0"/>
              </a:rPr>
              <a:t>«А знаете ли вы, что сущность самообразования заключается в умении организовать самостоятельную работу по совершенствованию себя, в том числе и в профессиональном плане?».</a:t>
            </a:r>
            <a:r>
              <a:rPr lang="ru-RU" sz="1800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"/>
            <a:r>
              <a:rPr lang="ru-RU" sz="5600" b="0" i="0" dirty="0" smtClean="0">
                <a:solidFill>
                  <a:srgbClr val="212529"/>
                </a:solidFill>
                <a:effectLst/>
                <a:latin typeface="Times New Roman" pitchFamily="18" charset="0"/>
                <a:cs typeface="Times New Roman" pitchFamily="18" charset="0"/>
              </a:rPr>
              <a:t>Классный руководитель может повышать уровень образования, используя такие формы:</a:t>
            </a:r>
          </a:p>
          <a:p>
            <a:pPr algn="just">
              <a:buFont typeface="+mj-lt"/>
              <a:buAutoNum type="arabicPeriod"/>
            </a:pPr>
            <a:r>
              <a:rPr lang="ru-RU" sz="5600" b="0" i="0" dirty="0" smtClean="0">
                <a:solidFill>
                  <a:srgbClr val="212529"/>
                </a:solidFill>
                <a:effectLst/>
                <a:latin typeface="Times New Roman" pitchFamily="18" charset="0"/>
                <a:cs typeface="Times New Roman" pitchFamily="18" charset="0"/>
              </a:rPr>
              <a:t>Курсы повышения квалификации, конференции, семинары.</a:t>
            </a:r>
          </a:p>
          <a:p>
            <a:pPr algn="just">
              <a:buFont typeface="+mj-lt"/>
              <a:buAutoNum type="arabicPeriod"/>
            </a:pPr>
            <a:r>
              <a:rPr lang="ru-RU" sz="5600" b="0" i="0" dirty="0" smtClean="0">
                <a:solidFill>
                  <a:srgbClr val="212529"/>
                </a:solidFill>
                <a:effectLst/>
                <a:latin typeface="Times New Roman" pitchFamily="18" charset="0"/>
                <a:cs typeface="Times New Roman" pitchFamily="18" charset="0"/>
              </a:rPr>
              <a:t>Самостоятельная образовательная работа.</a:t>
            </a:r>
          </a:p>
          <a:p>
            <a:pPr algn="just"/>
            <a:r>
              <a:rPr lang="ru-RU" sz="5600" b="0" i="0" dirty="0" smtClean="0">
                <a:solidFill>
                  <a:srgbClr val="212529"/>
                </a:solidFill>
                <a:effectLst/>
                <a:latin typeface="Times New Roman" pitchFamily="18" charset="0"/>
                <a:cs typeface="Times New Roman" pitchFamily="18" charset="0"/>
              </a:rPr>
              <a:t>Выбирая тему самообразования, классному руководителю следует выработать алгоритм работы, который должен включать в себя:</a:t>
            </a:r>
          </a:p>
          <a:p>
            <a:pPr algn="just">
              <a:buFont typeface="+mj-lt"/>
              <a:buAutoNum type="arabicPeriod"/>
            </a:pPr>
            <a:r>
              <a:rPr lang="ru-RU" sz="5600" b="0" i="0" dirty="0" smtClean="0">
                <a:solidFill>
                  <a:srgbClr val="212529"/>
                </a:solidFill>
                <a:effectLst/>
                <a:latin typeface="Times New Roman" pitchFamily="18" charset="0"/>
                <a:cs typeface="Times New Roman" pitchFamily="18" charset="0"/>
              </a:rPr>
              <a:t>Выбор тематики.</a:t>
            </a:r>
          </a:p>
          <a:p>
            <a:pPr algn="just">
              <a:buFont typeface="+mj-lt"/>
              <a:buAutoNum type="arabicPeriod"/>
            </a:pPr>
            <a:r>
              <a:rPr lang="ru-RU" sz="5600" b="0" i="0" dirty="0" smtClean="0">
                <a:solidFill>
                  <a:srgbClr val="212529"/>
                </a:solidFill>
                <a:effectLst/>
                <a:latin typeface="Times New Roman" pitchFamily="18" charset="0"/>
                <a:cs typeface="Times New Roman" pitchFamily="18" charset="0"/>
              </a:rPr>
              <a:t>Определение целей и задач работы, выделение объекта и предмета.</a:t>
            </a:r>
          </a:p>
          <a:p>
            <a:pPr algn="just">
              <a:buFont typeface="+mj-lt"/>
              <a:buAutoNum type="arabicPeriod"/>
            </a:pPr>
            <a:r>
              <a:rPr lang="ru-RU" sz="5600" b="0" i="0" dirty="0" smtClean="0">
                <a:solidFill>
                  <a:srgbClr val="212529"/>
                </a:solidFill>
                <a:effectLst/>
                <a:latin typeface="Times New Roman" pitchFamily="18" charset="0"/>
                <a:cs typeface="Times New Roman" pitchFamily="18" charset="0"/>
              </a:rPr>
              <a:t>Подробное изучение литературных источников по избранной тематике.</a:t>
            </a:r>
          </a:p>
          <a:p>
            <a:pPr algn="just">
              <a:buFont typeface="+mj-lt"/>
              <a:buAutoNum type="arabicPeriod"/>
            </a:pPr>
            <a:r>
              <a:rPr lang="ru-RU" sz="5600" b="0" i="0" dirty="0" smtClean="0">
                <a:solidFill>
                  <a:srgbClr val="212529"/>
                </a:solidFill>
                <a:effectLst/>
                <a:latin typeface="Times New Roman" pitchFamily="18" charset="0"/>
                <a:cs typeface="Times New Roman" pitchFamily="18" charset="0"/>
              </a:rPr>
              <a:t>Разработку последовательного плана деятельности.</a:t>
            </a:r>
          </a:p>
          <a:p>
            <a:pPr algn="just">
              <a:buFont typeface="+mj-lt"/>
              <a:buAutoNum type="arabicPeriod"/>
            </a:pPr>
            <a:r>
              <a:rPr lang="ru-RU" sz="5600" b="0" i="0" dirty="0" smtClean="0">
                <a:solidFill>
                  <a:srgbClr val="212529"/>
                </a:solidFill>
                <a:effectLst/>
                <a:latin typeface="Times New Roman" pitchFamily="18" charset="0"/>
                <a:cs typeface="Times New Roman" pitchFamily="18" charset="0"/>
              </a:rPr>
              <a:t>Практическое использование </a:t>
            </a:r>
            <a:r>
              <a:rPr lang="ru-RU" sz="5600" b="0" i="0" dirty="0" err="1" smtClean="0">
                <a:solidFill>
                  <a:srgbClr val="212529"/>
                </a:solidFill>
                <a:effectLst/>
                <a:latin typeface="Times New Roman" pitchFamily="18" charset="0"/>
                <a:cs typeface="Times New Roman" pitchFamily="18" charset="0"/>
              </a:rPr>
              <a:t>результатовсвоих</a:t>
            </a:r>
            <a:r>
              <a:rPr lang="ru-RU" sz="5600" b="0" i="0" dirty="0" smtClean="0">
                <a:solidFill>
                  <a:srgbClr val="212529"/>
                </a:solidFill>
                <a:effectLst/>
                <a:latin typeface="Times New Roman" pitchFamily="18" charset="0"/>
                <a:cs typeface="Times New Roman" pitchFamily="18" charset="0"/>
              </a:rPr>
              <a:t> опытов и экспериментальной деятельности.</a:t>
            </a:r>
          </a:p>
          <a:p>
            <a:pPr algn="just">
              <a:buFont typeface="+mj-lt"/>
              <a:buAutoNum type="arabicPeriod"/>
            </a:pPr>
            <a:r>
              <a:rPr lang="ru-RU" sz="5600" b="0" i="0" dirty="0" smtClean="0">
                <a:solidFill>
                  <a:srgbClr val="212529"/>
                </a:solidFill>
                <a:effectLst/>
                <a:latin typeface="Times New Roman" pitchFamily="18" charset="0"/>
                <a:cs typeface="Times New Roman" pitchFamily="18" charset="0"/>
              </a:rPr>
              <a:t>Анализ проведённой работы, формулирование выводов, рекомендаций, направлений дальнейшей деятельности.</a:t>
            </a:r>
          </a:p>
          <a:p>
            <a:pPr algn="just">
              <a:buFont typeface="+mj-lt"/>
              <a:buAutoNum type="arabicPeriod"/>
            </a:pPr>
            <a:r>
              <a:rPr lang="ru-RU" sz="5600" b="0" i="0" dirty="0" smtClean="0">
                <a:solidFill>
                  <a:srgbClr val="212529"/>
                </a:solidFill>
                <a:effectLst/>
                <a:latin typeface="Times New Roman" pitchFamily="18" charset="0"/>
                <a:cs typeface="Times New Roman" pitchFamily="18" charset="0"/>
              </a:rPr>
              <a:t>Оформление работы и презентация отчёта перед педагогическим коллективом.</a:t>
            </a:r>
          </a:p>
          <a:p>
            <a:pPr algn="just"/>
            <a:r>
              <a:rPr lang="ru-RU" sz="5600" b="0" i="0" dirty="0" smtClean="0">
                <a:solidFill>
                  <a:srgbClr val="212529"/>
                </a:solidFill>
                <a:effectLst/>
                <a:latin typeface="Times New Roman" pitchFamily="18" charset="0"/>
                <a:cs typeface="Times New Roman" pitchFamily="18" charset="0"/>
              </a:rPr>
              <a:t>На </a:t>
            </a:r>
            <a:r>
              <a:rPr lang="ru-RU" sz="5600" b="0" i="0" u="none" strike="noStrike" dirty="0" smtClean="0">
                <a:solidFill>
                  <a:srgbClr val="007BFF"/>
                </a:solidFill>
                <a:effectLst/>
                <a:latin typeface="Times New Roman" pitchFamily="18" charset="0"/>
                <a:cs typeface="Times New Roman" pitchFamily="18" charset="0"/>
                <a:hlinkClick r:id="rId2" tooltip="Непрерывное образование учителя"/>
              </a:rPr>
              <a:t>курсы повышения квалификации</a:t>
            </a:r>
            <a:r>
              <a:rPr lang="ru-RU" sz="5600" b="0" i="0" dirty="0" smtClean="0">
                <a:solidFill>
                  <a:srgbClr val="212529"/>
                </a:solidFill>
                <a:effectLst/>
                <a:latin typeface="Times New Roman" pitchFamily="18" charset="0"/>
                <a:cs typeface="Times New Roman" pitchFamily="18" charset="0"/>
              </a:rPr>
              <a:t>, конференции и семинары может направить администрация школы. А вот индивидуальную работу по самообразованию нужно суметь организовать самому, например, с помощью:</a:t>
            </a:r>
          </a:p>
          <a:p>
            <a:pPr algn="just">
              <a:buFont typeface="Arial"/>
              <a:buChar char="•"/>
            </a:pPr>
            <a:r>
              <a:rPr lang="ru-RU" sz="5600" b="0" i="0" dirty="0" smtClean="0">
                <a:solidFill>
                  <a:srgbClr val="212529"/>
                </a:solidFill>
                <a:effectLst/>
                <a:latin typeface="Times New Roman" pitchFamily="18" charset="0"/>
                <a:cs typeface="Times New Roman" pitchFamily="18" charset="0"/>
              </a:rPr>
              <a:t>изучения профессиональных научно-практических изданий и электронных ресурсов</a:t>
            </a:r>
          </a:p>
          <a:p>
            <a:pPr algn="just">
              <a:buFont typeface="Arial"/>
              <a:buChar char="•"/>
            </a:pPr>
            <a:r>
              <a:rPr lang="ru-RU" sz="5600" b="0" i="0" dirty="0" smtClean="0">
                <a:solidFill>
                  <a:srgbClr val="212529"/>
                </a:solidFill>
                <a:effectLst/>
                <a:latin typeface="Times New Roman" pitchFamily="18" charset="0"/>
                <a:cs typeface="Times New Roman" pitchFamily="18" charset="0"/>
              </a:rPr>
              <a:t>участия в научных обществах, клубах, проектах</a:t>
            </a:r>
          </a:p>
          <a:p>
            <a:pPr algn="just">
              <a:buFont typeface="Arial"/>
              <a:buChar char="•"/>
            </a:pPr>
            <a:r>
              <a:rPr lang="ru-RU" sz="5600" b="0" i="0" dirty="0" smtClean="0">
                <a:solidFill>
                  <a:srgbClr val="212529"/>
                </a:solidFill>
                <a:effectLst/>
                <a:latin typeface="Times New Roman" pitchFamily="18" charset="0"/>
                <a:cs typeface="Times New Roman" pitchFamily="18" charset="0"/>
              </a:rPr>
              <a:t>ведения научной и экспериментальной работы</a:t>
            </a:r>
          </a:p>
          <a:p>
            <a:pPr algn="just">
              <a:buFont typeface="Arial"/>
              <a:buChar char="•"/>
            </a:pPr>
            <a:r>
              <a:rPr lang="ru-RU" sz="5600" b="0" i="0" dirty="0" smtClean="0">
                <a:solidFill>
                  <a:srgbClr val="212529"/>
                </a:solidFill>
                <a:effectLst/>
                <a:latin typeface="Times New Roman" pitchFamily="18" charset="0"/>
                <a:cs typeface="Times New Roman" pitchFamily="18" charset="0"/>
              </a:rPr>
              <a:t>изучения современного опыта ведения педагогической деятельности</a:t>
            </a:r>
          </a:p>
          <a:p>
            <a:pPr algn="just">
              <a:buFont typeface="Arial"/>
              <a:buChar char="•"/>
            </a:pPr>
            <a:r>
              <a:rPr lang="ru-RU" sz="5600" b="0" i="0" dirty="0" smtClean="0">
                <a:solidFill>
                  <a:srgbClr val="212529"/>
                </a:solidFill>
                <a:effectLst/>
                <a:latin typeface="Times New Roman" pitchFamily="18" charset="0"/>
                <a:cs typeface="Times New Roman" pitchFamily="18" charset="0"/>
              </a:rPr>
              <a:t>посещения библиотек</a:t>
            </a:r>
          </a:p>
          <a:p>
            <a:pPr algn="just">
              <a:buFont typeface="Arial"/>
              <a:buChar char="•"/>
            </a:pPr>
            <a:r>
              <a:rPr lang="ru-RU" sz="5600" b="0" i="0" dirty="0" smtClean="0">
                <a:solidFill>
                  <a:srgbClr val="212529"/>
                </a:solidFill>
                <a:effectLst/>
                <a:latin typeface="Times New Roman" pitchFamily="18" charset="0"/>
                <a:cs typeface="Times New Roman" pitchFamily="18" charset="0"/>
              </a:rPr>
              <a:t>поездок на экскурсии</a:t>
            </a:r>
          </a:p>
          <a:p>
            <a:pPr algn="just">
              <a:buFont typeface="Arial"/>
              <a:buChar char="•"/>
            </a:pPr>
            <a:r>
              <a:rPr lang="ru-RU" sz="5600" b="0" i="0" dirty="0" smtClean="0">
                <a:solidFill>
                  <a:srgbClr val="212529"/>
                </a:solidFill>
                <a:effectLst/>
                <a:latin typeface="Times New Roman" pitchFamily="18" charset="0"/>
                <a:cs typeface="Times New Roman" pitchFamily="18" charset="0"/>
              </a:rPr>
              <a:t>профессионального общения с учёными и другими интересными, выдающимися людьми</a:t>
            </a:r>
          </a:p>
          <a:p>
            <a:pPr algn="just">
              <a:buFont typeface="Arial"/>
              <a:buChar char="•"/>
            </a:pPr>
            <a:r>
              <a:rPr lang="ru-RU" sz="5600" b="0" i="0" dirty="0" smtClean="0">
                <a:solidFill>
                  <a:srgbClr val="212529"/>
                </a:solidFill>
                <a:effectLst/>
                <a:latin typeface="Times New Roman" pitchFamily="18" charset="0"/>
                <a:cs typeface="Times New Roman" pitchFamily="18" charset="0"/>
              </a:rPr>
              <a:t>посещения мероприятий, повышающих культурный уровень (музеев, концертов, выставок и т. д.).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400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Ответственность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19" y="1340769"/>
            <a:ext cx="8867269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6763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 неисполнение или ненадлежащее исполнение без уважительных причин Правил внутреннего трудового распорядка, законных распоряжений директора Школы, локальных нормативных актов, должностных обязанностей учитель несет ответственность в порядке, определенном трудовым законодательством. За грубое нарушение трудовых обязанностей в качестве дисциплинарного наказания может быть применено увольнение.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 применение, в том числе однократное, методов воспитания, связанных с физическим и (или)психическим насилием над личностью обучающегося, классный руководитель может быть освобожден от занимаемой должности в соответствии с трудовым законодательством и федеральным законом № 273-ФЗ от 29.12.2012г. «Об образовании в РФ».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20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РЕШЕНИЕ ПЕДСОВЕТА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1.Повысить уровень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обученности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и качества обучения учеников с низкой мотивацией в 4г, 3г классе.</a:t>
            </a:r>
          </a:p>
          <a:p>
            <a:pPr>
              <a:lnSpc>
                <a:spcPct val="1500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2.Учителям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Гисматуллиной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Г.Ф.,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Кутдусовой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И.И. выбрать наиболее эффективные способы организации учебно- воспитательного процесса для детей с трудностями в обучении.</a:t>
            </a:r>
          </a:p>
          <a:p>
            <a:pPr>
              <a:lnSpc>
                <a:spcPct val="1500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3.Педагогу психологу Сагдеевой ЭИ оказать психолого- педагогическую  помощь детям, испытывающим трудности в обучении.</a:t>
            </a:r>
          </a:p>
          <a:p>
            <a:pPr>
              <a:lnSpc>
                <a:spcPct val="1500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4.Кл.руководителям выявлять динамику развития учащихся.</a:t>
            </a:r>
          </a:p>
          <a:p>
            <a:pPr>
              <a:lnSpc>
                <a:spcPct val="1500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5.Приглашать родителей с детьми на ПМПК. </a:t>
            </a:r>
          </a:p>
          <a:p>
            <a:pPr>
              <a:lnSpc>
                <a:spcPct val="1500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6.Зам.директору Андреевой МВ провести дополнительную диагностику уровня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обученности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детей в классах с высоким показателем уровня качества (выше 75%).</a:t>
            </a:r>
          </a:p>
          <a:p>
            <a:pPr>
              <a:lnSpc>
                <a:spcPct val="1500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7.Учителям- предметникам запланировать добавочные консультации с детьми в случаях затруднения усвоения учебного материала.</a:t>
            </a:r>
          </a:p>
          <a:p>
            <a:pPr>
              <a:lnSpc>
                <a:spcPct val="1500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8 Учителю- предметнику своевременно ставить в известность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кл.руководителя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и родителей ученика о низкой успеваемости ребенка.</a:t>
            </a:r>
          </a:p>
          <a:p>
            <a:pPr>
              <a:lnSpc>
                <a:spcPct val="1500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9.Вести план работы с учащимися, имеющими низкую учебную мотивацию; в индивидуальных тетрадях для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доп.занятий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фиксировать занятие с ребенком; отчет учителя - предметника хранится в отдельной папке по работе с неуспевающими детьми.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9023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10. Осуществлять педагогическую деятельность с учетом взаимосвязи цели урока, возможностей и способностей учащихся и педагогов.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11. Создать условия для эффективного взаимодействия педагогов, учащихся с учетом профессионального мастерства педагогов, индивидуальных возможностей и потребностей учащихся, с целью формирования предметных компетенций.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12. Председатель МО разработать систему диагностики, изучения представления и популяризации передового опыта педагогов школы.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13. Соблюдать локальные акты и должностные обязанности, установленные в МБОУ «Школа № 103». 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08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9144000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2276872"/>
            <a:ext cx="3970784" cy="3849291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создание благоприятных условий для саморазвития и самореализации личности воспитанников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173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Задачи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6021288"/>
          </a:xfrm>
        </p:spPr>
        <p:txBody>
          <a:bodyPr>
            <a:normAutofit fontScale="77500" lnSpcReduction="20000"/>
          </a:bodyPr>
          <a:lstStyle/>
          <a:p>
            <a:pPr lvl="0" algn="just">
              <a:buFont typeface="Wingdings"/>
              <a:buChar char=""/>
            </a:pPr>
            <a:r>
              <a:rPr lang="ru-RU" dirty="0" smtClean="0">
                <a:solidFill>
                  <a:srgbClr val="0A3F1B"/>
                </a:solidFill>
                <a:effectLst/>
                <a:latin typeface="Times New Roman"/>
                <a:ea typeface="Times New Roman"/>
              </a:rPr>
              <a:t>организация и координация воспитательного процесса в классе;</a:t>
            </a:r>
            <a:endParaRPr lang="ru-RU" sz="800" dirty="0" smtClean="0">
              <a:solidFill>
                <a:srgbClr val="0A3F1B"/>
              </a:solidFill>
              <a:effectLst/>
              <a:latin typeface="Times New Roman"/>
              <a:ea typeface="Times New Roman"/>
            </a:endParaRPr>
          </a:p>
          <a:p>
            <a:pPr lvl="0" algn="just">
              <a:buFont typeface="Wingdings"/>
              <a:buChar char=""/>
            </a:pPr>
            <a:r>
              <a:rPr lang="ru-RU" dirty="0" smtClean="0">
                <a:solidFill>
                  <a:srgbClr val="0A3F1B"/>
                </a:solidFill>
                <a:effectLst/>
                <a:latin typeface="Times New Roman"/>
                <a:ea typeface="Times New Roman"/>
              </a:rPr>
              <a:t>формирование классного коллектива как воспитательной подсистемы, среды, обеспечивающей социализацию каждого ребенка;</a:t>
            </a:r>
            <a:endParaRPr lang="ru-RU" sz="800" dirty="0" smtClean="0">
              <a:solidFill>
                <a:srgbClr val="0A3F1B"/>
              </a:solidFill>
              <a:effectLst/>
              <a:latin typeface="Times New Roman"/>
              <a:ea typeface="Times New Roman"/>
            </a:endParaRPr>
          </a:p>
          <a:p>
            <a:pPr lvl="0" algn="just">
              <a:buFont typeface="Wingdings"/>
              <a:buChar char=""/>
            </a:pPr>
            <a:r>
              <a:rPr lang="ru-RU" dirty="0" smtClean="0">
                <a:solidFill>
                  <a:srgbClr val="0A3F1B"/>
                </a:solidFill>
                <a:effectLst/>
                <a:latin typeface="Times New Roman"/>
                <a:ea typeface="Times New Roman"/>
              </a:rPr>
              <a:t>организация системы отношений и системной работы через разнообразные формы воспитывающей деятельности коллектива класса;</a:t>
            </a:r>
            <a:endParaRPr lang="ru-RU" sz="800" dirty="0" smtClean="0">
              <a:solidFill>
                <a:srgbClr val="0A3F1B"/>
              </a:solidFill>
              <a:effectLst/>
              <a:latin typeface="Times New Roman"/>
              <a:ea typeface="Times New Roman"/>
            </a:endParaRPr>
          </a:p>
          <a:p>
            <a:pPr lvl="0" algn="just">
              <a:buFont typeface="Wingdings"/>
              <a:buChar char=""/>
            </a:pPr>
            <a:r>
              <a:rPr lang="ru-RU" dirty="0" smtClean="0">
                <a:solidFill>
                  <a:srgbClr val="0A3F1B"/>
                </a:solidFill>
                <a:effectLst/>
                <a:latin typeface="Times New Roman"/>
                <a:ea typeface="Times New Roman"/>
              </a:rPr>
              <a:t>создание благоприятных психолого-педагогических условий для развития личности, самоутверждения каждого обучающегося, сохранения неповторимости и раскрытия его потенциальных способностей; </a:t>
            </a:r>
            <a:endParaRPr lang="ru-RU" sz="800" dirty="0" smtClean="0">
              <a:solidFill>
                <a:srgbClr val="0A3F1B"/>
              </a:solidFill>
              <a:effectLst/>
              <a:latin typeface="Times New Roman"/>
              <a:ea typeface="Times New Roman"/>
            </a:endParaRPr>
          </a:p>
          <a:p>
            <a:pPr lvl="0" algn="just">
              <a:buFont typeface="Wingdings"/>
              <a:buChar char=""/>
            </a:pPr>
            <a:r>
              <a:rPr lang="ru-RU" dirty="0" smtClean="0">
                <a:solidFill>
                  <a:srgbClr val="0A3F1B"/>
                </a:solidFill>
                <a:effectLst/>
                <a:latin typeface="Times New Roman"/>
                <a:ea typeface="Times New Roman"/>
              </a:rPr>
              <a:t>формирование у детей здорового образа жизни и трудовой мотивации, активной жизненной, профессиональной позиции, обучение основным принципам построения профессиональной карьеры и навыкам поведения на рынке труда;</a:t>
            </a:r>
            <a:endParaRPr lang="ru-RU" sz="800" dirty="0" smtClean="0">
              <a:solidFill>
                <a:srgbClr val="0A3F1B"/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8991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>
              <a:buFont typeface="Wingdings"/>
              <a:buChar char=""/>
            </a:pPr>
            <a:r>
              <a:rPr lang="ru-RU" sz="1800" dirty="0" err="1">
                <a:solidFill>
                  <a:srgbClr val="0A3F1B"/>
                </a:solidFill>
                <a:latin typeface="Times New Roman"/>
                <a:ea typeface="Times New Roman"/>
              </a:rPr>
              <a:t>гуманизация</a:t>
            </a:r>
            <a:r>
              <a:rPr lang="ru-RU" sz="1800" dirty="0">
                <a:solidFill>
                  <a:srgbClr val="0A3F1B"/>
                </a:solidFill>
                <a:latin typeface="Times New Roman"/>
                <a:ea typeface="Times New Roman"/>
              </a:rPr>
              <a:t> отношений между обучающимися, между обучающимися и педагогическими работника;</a:t>
            </a:r>
          </a:p>
          <a:p>
            <a:pPr lvl="0" algn="just">
              <a:buFont typeface="Wingdings"/>
              <a:buChar char=""/>
            </a:pPr>
            <a:r>
              <a:rPr lang="ru-RU" sz="1800" dirty="0">
                <a:solidFill>
                  <a:srgbClr val="0A3F1B"/>
                </a:solidFill>
                <a:latin typeface="Times New Roman"/>
                <a:ea typeface="Times New Roman"/>
                <a:cs typeface="Times New Roman"/>
              </a:rPr>
              <a:t>защита прав и интересов обучающихся;</a:t>
            </a:r>
            <a:endParaRPr lang="ru-RU" sz="1800" dirty="0">
              <a:solidFill>
                <a:srgbClr val="0A3F1B"/>
              </a:solidFill>
              <a:latin typeface="Times New Roman"/>
              <a:ea typeface="Times New Roman"/>
            </a:endParaRPr>
          </a:p>
          <a:p>
            <a:pPr lvl="0" algn="just">
              <a:buFont typeface="Wingdings"/>
              <a:buChar char=""/>
            </a:pPr>
            <a:r>
              <a:rPr lang="ru-RU" sz="1800" dirty="0">
                <a:solidFill>
                  <a:srgbClr val="0A3F1B"/>
                </a:solidFill>
                <a:latin typeface="Times New Roman"/>
                <a:ea typeface="Times New Roman"/>
                <a:cs typeface="Times New Roman"/>
              </a:rPr>
              <a:t>развитие культуры межэтнических отношений;</a:t>
            </a:r>
            <a:endParaRPr lang="ru-RU" sz="1800" dirty="0">
              <a:solidFill>
                <a:srgbClr val="0A3F1B"/>
              </a:solidFill>
              <a:latin typeface="Times New Roman"/>
              <a:ea typeface="Times New Roman"/>
            </a:endParaRPr>
          </a:p>
          <a:p>
            <a:pPr lvl="0" algn="just">
              <a:buFont typeface="Wingdings"/>
              <a:buChar char=""/>
            </a:pPr>
            <a:r>
              <a:rPr lang="ru-RU" sz="1800" dirty="0">
                <a:solidFill>
                  <a:srgbClr val="0A3F1B"/>
                </a:solidFill>
                <a:latin typeface="Times New Roman"/>
                <a:ea typeface="Times New Roman"/>
                <a:cs typeface="Times New Roman"/>
              </a:rPr>
              <a:t>формирование у обучающихся нравственных смыслов и духовных ориентиров;</a:t>
            </a:r>
            <a:endParaRPr lang="ru-RU" sz="1800" dirty="0">
              <a:solidFill>
                <a:srgbClr val="0A3F1B"/>
              </a:solidFill>
              <a:latin typeface="Times New Roman"/>
              <a:ea typeface="Times New Roman"/>
            </a:endParaRPr>
          </a:p>
          <a:p>
            <a:pPr lvl="0" algn="just">
              <a:buFont typeface="Wingdings"/>
              <a:buChar char=""/>
            </a:pPr>
            <a:r>
              <a:rPr lang="ru-RU" sz="1800" dirty="0">
                <a:solidFill>
                  <a:srgbClr val="0A3F1B"/>
                </a:solidFill>
                <a:latin typeface="Times New Roman"/>
                <a:ea typeface="Times New Roman"/>
                <a:cs typeface="Times New Roman"/>
              </a:rPr>
              <a:t>организация всех видов коллективной и индивидуальной социально значимой, творческой деятельности, вовлекающей учащихся в разнообразные коммуникативные ситуации, с помощью представителей всех социальных институтов воспитания.</a:t>
            </a:r>
            <a:endParaRPr lang="ru-RU" sz="1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58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Должностные обязанности</a:t>
            </a:r>
            <a:endParaRPr lang="ru-RU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Организация деятельности класса: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Введение личных дел учащихся;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Организация классного коллектива: распределение поручений, организация коллективных творческих дел.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Контроль за поддержание чистоты в закрепленном кабинете.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Контроль за внешним видом воспитанников.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358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/>
          </a:bodyPr>
          <a:lstStyle/>
          <a:p>
            <a:r>
              <a:rPr lang="ru-RU" sz="2700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ПОЛОЖЕНИЕ</a:t>
            </a:r>
            <a:r>
              <a:rPr lang="ru-RU" sz="2700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/>
            </a:r>
            <a:br>
              <a:rPr lang="ru-RU" sz="2700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</a:br>
            <a:r>
              <a:rPr lang="ru-RU" sz="2700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о  внешнем виде обучающихся школы</a:t>
            </a:r>
            <a:r>
              <a:rPr lang="ru-RU" dirty="0" smtClean="0">
                <a:effectLst/>
                <a:latin typeface="Times New Roman"/>
                <a:ea typeface="Times New Roman"/>
              </a:rPr>
              <a:t/>
            </a:r>
            <a:br>
              <a:rPr lang="ru-RU" dirty="0" smtClean="0">
                <a:effectLst/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616624"/>
          </a:xfrm>
        </p:spPr>
        <p:txBody>
          <a:bodyPr>
            <a:normAutofit fontScale="40000" lnSpcReduction="2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 </a:t>
            </a:r>
            <a:endParaRPr lang="ru-RU" dirty="0" smtClean="0">
              <a:effectLst/>
              <a:latin typeface="Times New Roman"/>
              <a:ea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700" dirty="0" smtClean="0">
                <a:effectLst/>
                <a:latin typeface="Times New Roman"/>
                <a:ea typeface="Times New Roman"/>
              </a:rPr>
              <a:t>1. Учащиеся обязаны являться в школу опрятно (чисто, аккуратно) одетыми. Обувь должна быть чистой.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700" dirty="0" smtClean="0">
                <a:effectLst/>
                <a:latin typeface="Times New Roman"/>
                <a:ea typeface="Times New Roman"/>
              </a:rPr>
              <a:t>Форма одежды:</a:t>
            </a: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3700" u="sng" dirty="0" smtClean="0">
                <a:effectLst/>
                <a:latin typeface="Times New Roman"/>
                <a:ea typeface="Times New Roman"/>
              </a:rPr>
              <a:t>Девочки, девушки – </a:t>
            </a:r>
            <a:r>
              <a:rPr lang="ru-RU" sz="3700" dirty="0" smtClean="0">
                <a:effectLst/>
                <a:latin typeface="Times New Roman"/>
                <a:ea typeface="Times New Roman"/>
              </a:rPr>
              <a:t>строгий костюм классического стиля из ткани одного цвета, юбка не выше 10 см. от середины колена, брюки строгого покроя, </a:t>
            </a:r>
            <a:r>
              <a:rPr lang="ru-RU" sz="3700" dirty="0" smtClean="0">
                <a:solidFill>
                  <a:srgbClr val="333333"/>
                </a:solidFill>
                <a:effectLst/>
                <a:latin typeface="Times New Roman"/>
                <a:ea typeface="Times New Roman"/>
              </a:rPr>
              <a:t>блузки однотонные, светлых тонов без надписей и рисунков</a:t>
            </a:r>
            <a:r>
              <a:rPr lang="ru-RU" sz="3700" dirty="0" smtClean="0">
                <a:effectLst/>
                <a:latin typeface="Times New Roman"/>
                <a:ea typeface="Times New Roman"/>
              </a:rPr>
              <a:t>, пуловер должны соответствовать костюму (не допустимо сочетание более трех цветов). </a:t>
            </a: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3700" u="sng" dirty="0" smtClean="0">
                <a:effectLst/>
                <a:latin typeface="Times New Roman"/>
                <a:ea typeface="Times New Roman"/>
              </a:rPr>
              <a:t>Мальчики, юноши – </a:t>
            </a:r>
            <a:r>
              <a:rPr lang="ru-RU" sz="3700" dirty="0" smtClean="0">
                <a:effectLst/>
                <a:latin typeface="Times New Roman"/>
                <a:ea typeface="Times New Roman"/>
              </a:rPr>
              <a:t>строгий костюм классического стиля (тройка). Допускается носить: пуловер, свитер темных тонов (сочетание не более трех цветов), сорочки, толстовки темных и постельных тонов.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700" dirty="0" smtClean="0">
                <a:effectLst/>
                <a:latin typeface="Times New Roman"/>
                <a:ea typeface="Times New Roman"/>
              </a:rPr>
              <a:t>2. Запрещены броские украшения и яркая косметика.</a:t>
            </a:r>
          </a:p>
          <a:p>
            <a:pPr>
              <a:spcAft>
                <a:spcPts val="0"/>
              </a:spcAft>
            </a:pPr>
            <a:r>
              <a:rPr lang="ru-RU" sz="3700" dirty="0" smtClean="0">
                <a:effectLst/>
                <a:latin typeface="Times New Roman"/>
                <a:ea typeface="Times New Roman"/>
              </a:rPr>
              <a:t>3. </a:t>
            </a:r>
            <a:r>
              <a:rPr lang="ru-RU" sz="3700" dirty="0" smtClean="0">
                <a:solidFill>
                  <a:srgbClr val="333333"/>
                </a:solidFill>
                <a:effectLst/>
                <a:latin typeface="Times New Roman"/>
                <a:ea typeface="Times New Roman"/>
              </a:rPr>
              <a:t>Не разрешаются яркий макияж, маникюр, пирсинг. У девушек ногти средней длины.</a:t>
            </a:r>
            <a:endParaRPr lang="ru-RU" sz="3700" dirty="0" smtClean="0">
              <a:effectLst/>
              <a:latin typeface="Times New Roman"/>
              <a:ea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700" dirty="0" smtClean="0">
                <a:effectLst/>
                <a:latin typeface="Times New Roman"/>
                <a:ea typeface="Times New Roman"/>
              </a:rPr>
              <a:t>4. Запрещается приходить на занятия в джинсах и  в спортивной форме (в тренировочных костюмах) за исключением уроков физической культуры, ОБЖ (форма одежды регламентируется учителем).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700" dirty="0" smtClean="0">
                <a:effectLst/>
                <a:latin typeface="Times New Roman"/>
                <a:ea typeface="Times New Roman"/>
              </a:rPr>
              <a:t>5. Верхняя одежда (куртки, пальто, шубы) в течение дня должны храниться в гардеробе. По правилам пользования общественным гардеробом карманы одежды не должны содержать ценные вещи (деньги, ключи и т.д.). В случае пропажи содержимого карманов гардеробщик, дежурный учитель, дежурный класс ответственности не несет.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957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700" b="1" dirty="0">
                <a:solidFill>
                  <a:srgbClr val="FF0000"/>
                </a:solidFill>
                <a:latin typeface="Times New Roman"/>
                <a:ea typeface="Times New Roman"/>
              </a:rPr>
              <a:t>ПОЛОЖЕНИЕ</a:t>
            </a:r>
            <a:r>
              <a:rPr lang="ru-RU" sz="2700" dirty="0">
                <a:solidFill>
                  <a:srgbClr val="FF0000"/>
                </a:solidFill>
                <a:latin typeface="Times New Roman"/>
                <a:ea typeface="Times New Roman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/>
                <a:ea typeface="Times New Roman"/>
              </a:rPr>
            </a:br>
            <a:r>
              <a:rPr lang="ru-RU" sz="2700" b="1" dirty="0">
                <a:solidFill>
                  <a:srgbClr val="FF0000"/>
                </a:solidFill>
                <a:latin typeface="Times New Roman"/>
                <a:ea typeface="Times New Roman"/>
              </a:rPr>
              <a:t>о  внешнем виде обучающихся школы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>
              <a:lnSpc>
                <a:spcPct val="115000"/>
              </a:lnSpc>
            </a:pPr>
            <a:r>
              <a:rPr lang="ru-RU" sz="1600" dirty="0">
                <a:solidFill>
                  <a:prstClr val="black"/>
                </a:solidFill>
                <a:latin typeface="Times New Roman"/>
                <a:ea typeface="Times New Roman"/>
              </a:rPr>
              <a:t>6. В торжественных случаях одежда учащихся должна соответствовать моменту, мальчики и юноши должны быть в светлых рубашках, темных костюмах, в темных туфлях. Для юношей старше 14 лет обязателен галстук. Девочки и девушки должны быть в темных строгого покроя костюмах и светлых блузах. Обувь – туфли в тон костюму или черные.</a:t>
            </a:r>
          </a:p>
          <a:p>
            <a:pPr lvl="0" algn="just">
              <a:lnSpc>
                <a:spcPct val="115000"/>
              </a:lnSpc>
            </a:pPr>
            <a:r>
              <a:rPr lang="ru-RU" sz="1600" dirty="0">
                <a:solidFill>
                  <a:prstClr val="black"/>
                </a:solidFill>
                <a:latin typeface="Times New Roman"/>
                <a:ea typeface="Times New Roman"/>
              </a:rPr>
              <a:t>7. Учащиеся должны следить за чистотой тела, рук, зубов и носа.</a:t>
            </a:r>
          </a:p>
          <a:p>
            <a:pPr lvl="0" algn="just">
              <a:lnSpc>
                <a:spcPct val="115000"/>
              </a:lnSpc>
            </a:pPr>
            <a:r>
              <a:rPr lang="ru-RU" sz="1600" dirty="0">
                <a:solidFill>
                  <a:prstClr val="black"/>
                </a:solidFill>
                <a:latin typeface="Times New Roman"/>
                <a:ea typeface="Times New Roman"/>
              </a:rPr>
              <a:t>8. Учащиеся должны быть аккуратно и не вызывающе причесаны.</a:t>
            </a:r>
          </a:p>
          <a:p>
            <a:pPr lvl="0"/>
            <a:r>
              <a:rPr lang="ru-RU" sz="1600" dirty="0">
                <a:solidFill>
                  <a:prstClr val="black"/>
                </a:solidFill>
                <a:latin typeface="Times New Roman"/>
                <a:ea typeface="Times New Roman"/>
              </a:rPr>
              <a:t>9.</a:t>
            </a:r>
            <a:r>
              <a:rPr lang="ru-RU" sz="1600" dirty="0">
                <a:solidFill>
                  <a:srgbClr val="333333"/>
                </a:solidFill>
                <a:latin typeface="Helvetica"/>
                <a:ea typeface="Times New Roman"/>
              </a:rPr>
              <a:t> </a:t>
            </a:r>
            <a:r>
              <a:rPr lang="ru-RU" sz="1600" dirty="0">
                <a:solidFill>
                  <a:srgbClr val="333333"/>
                </a:solidFill>
                <a:latin typeface="Times New Roman"/>
                <a:ea typeface="Times New Roman"/>
              </a:rPr>
              <a:t>За нарушение данного Положения к обучающимся могут применяться следующие виды  дисциплинарной  ответственности:</a:t>
            </a:r>
            <a:endParaRPr lang="ru-RU" sz="16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600" dirty="0">
                <a:solidFill>
                  <a:srgbClr val="333333"/>
                </a:solidFill>
                <a:latin typeface="Times New Roman"/>
                <a:ea typeface="Times New Roman"/>
              </a:rPr>
              <a:t>вызов родителей (законных представителей)  для беседы с классным руководителем, администрацией МБОУ Школа № 103;</a:t>
            </a:r>
          </a:p>
          <a:p>
            <a:pPr lvl="0"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600" dirty="0">
                <a:solidFill>
                  <a:srgbClr val="333333"/>
                </a:solidFill>
                <a:latin typeface="Times New Roman"/>
                <a:ea typeface="Times New Roman"/>
              </a:rPr>
              <a:t>вызов обучающегося вместе с родителями (законными представителями)    на заседание  совет профилактики;</a:t>
            </a:r>
          </a:p>
          <a:p>
            <a:pPr lvl="0"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600" dirty="0">
                <a:solidFill>
                  <a:srgbClr val="333333"/>
                </a:solidFill>
                <a:latin typeface="Times New Roman"/>
                <a:ea typeface="Times New Roman"/>
              </a:rPr>
              <a:t>постановка обучающегося на </a:t>
            </a:r>
            <a:r>
              <a:rPr lang="ru-RU" sz="1600" dirty="0" err="1">
                <a:solidFill>
                  <a:srgbClr val="333333"/>
                </a:solidFill>
                <a:latin typeface="Times New Roman"/>
                <a:ea typeface="Times New Roman"/>
              </a:rPr>
              <a:t>внутришкольный</a:t>
            </a:r>
            <a:r>
              <a:rPr lang="ru-RU" sz="1600" dirty="0">
                <a:solidFill>
                  <a:srgbClr val="333333"/>
                </a:solidFill>
                <a:latin typeface="Times New Roman"/>
                <a:ea typeface="Times New Roman"/>
              </a:rPr>
              <a:t> контроль.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7633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Должностные обязанности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Организация питания учащихся.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Организация и развитие детского самоуправления.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благоприятного микроклимата в классе, соблюдение уважительного отношения к личному достоинству ребенка.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39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Должностные обязанности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 Организация учебной работы классного руководителя: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Строгий контроль за посещаемостью;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Организация посещения заболевших школьников, пропустивших много уроков, оказание им помощи в учебе.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Контроль за ведением ученических дневников, контакт с родителями.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Создание в классе обстановки, благоприятствующей учебе.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Создание условий для развития учащихся, формирования у них познавательных интересов, расширения кругозора.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Развитие у учащихся умения организовывать умственный труд.</a:t>
            </a:r>
          </a:p>
          <a:p>
            <a:pPr>
              <a:buFontTx/>
              <a:buChar char="-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66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814</Words>
  <Application>Microsoft Office PowerPoint</Application>
  <PresentationFormat>Экран (4:3)</PresentationFormat>
  <Paragraphs>96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Должностная инструкция классного руководителя</vt:lpstr>
      <vt:lpstr>Цель</vt:lpstr>
      <vt:lpstr>Задачи</vt:lpstr>
      <vt:lpstr>Задачи</vt:lpstr>
      <vt:lpstr>Должностные обязанности</vt:lpstr>
      <vt:lpstr>ПОЛОЖЕНИЕ о  внешнем виде обучающихся школы </vt:lpstr>
      <vt:lpstr>ПОЛОЖЕНИЕ о  внешнем виде обучающихся школы</vt:lpstr>
      <vt:lpstr>Должностные обязанности</vt:lpstr>
      <vt:lpstr>Должностные обязанности</vt:lpstr>
      <vt:lpstr>Должностные обязанности</vt:lpstr>
      <vt:lpstr>Работа с родителями</vt:lpstr>
      <vt:lpstr> «А знаете ли вы, что сущность самообразования заключается в умении организовать самостоятельную работу по совершенствованию себя, в том числе и в профессиональном плане?». </vt:lpstr>
      <vt:lpstr>Ответственность</vt:lpstr>
      <vt:lpstr>Презентация PowerPoint</vt:lpstr>
      <vt:lpstr>РЕШЕНИЕ ПЕДСОВЕТА</vt:lpstr>
      <vt:lpstr>Презентация PowerPoint</vt:lpstr>
    </vt:vector>
  </TitlesOfParts>
  <Company>-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Должностная инструкция классного руководителя</dc:title>
  <dc:creator>Сагдеева</dc:creator>
  <cp:lastModifiedBy>Сагдеева</cp:lastModifiedBy>
  <cp:revision>15</cp:revision>
  <dcterms:created xsi:type="dcterms:W3CDTF">2020-11-09T12:53:51Z</dcterms:created>
  <dcterms:modified xsi:type="dcterms:W3CDTF">2020-11-09T16:54:13Z</dcterms:modified>
</cp:coreProperties>
</file>